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75" autoAdjust="0"/>
    <p:restoredTop sz="96912" autoAdjust="0"/>
  </p:normalViewPr>
  <p:slideViewPr>
    <p:cSldViewPr snapToGrid="0">
      <p:cViewPr varScale="1">
        <p:scale>
          <a:sx n="79" d="100"/>
          <a:sy n="79" d="100"/>
        </p:scale>
        <p:origin x="124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ok Qian Wen" userId="9270f596-c1fc-470b-8677-547284382181" providerId="ADAL" clId="{E7E4B82B-2396-4D41-87A7-1E66DA306B08}"/>
    <pc:docChg chg="modSld">
      <pc:chgData name="Mook Qian Wen" userId="9270f596-c1fc-470b-8677-547284382181" providerId="ADAL" clId="{E7E4B82B-2396-4D41-87A7-1E66DA306B08}" dt="2026-09-25T01:04:20.253" v="3" actId="20577"/>
      <pc:docMkLst>
        <pc:docMk/>
      </pc:docMkLst>
      <pc:sldChg chg="modSp mod">
        <pc:chgData name="Mook Qian Wen" userId="9270f596-c1fc-470b-8677-547284382181" providerId="ADAL" clId="{E7E4B82B-2396-4D41-87A7-1E66DA306B08}" dt="2026-09-25T01:04:20.253" v="3" actId="20577"/>
        <pc:sldMkLst>
          <pc:docMk/>
          <pc:sldMk cId="972455151" sldId="256"/>
        </pc:sldMkLst>
        <pc:spChg chg="mod">
          <ac:chgData name="Mook Qian Wen" userId="9270f596-c1fc-470b-8677-547284382181" providerId="ADAL" clId="{E7E4B82B-2396-4D41-87A7-1E66DA306B08}" dt="2026-09-25T01:04:20.253" v="3" actId="20577"/>
          <ac:spMkLst>
            <pc:docMk/>
            <pc:sldMk cId="972455151" sldId="256"/>
            <ac:spMk id="15" creationId="{B7852CCC-F560-344B-1C74-CC4CB0F03B08}"/>
          </ac:spMkLst>
        </pc:spChg>
        <pc:grpChg chg="mod">
          <ac:chgData name="Mook Qian Wen" userId="9270f596-c1fc-470b-8677-547284382181" providerId="ADAL" clId="{E7E4B82B-2396-4D41-87A7-1E66DA306B08}" dt="2026-09-25T01:04:10.801" v="1" actId="14100"/>
          <ac:grpSpMkLst>
            <pc:docMk/>
            <pc:sldMk cId="972455151" sldId="256"/>
            <ac:grpSpMk id="2" creationId="{46747F37-6689-3717-28E8-00C6FC39902E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AF59A4-B061-4A2A-8203-77657BEFFEF6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1AF8-A1E1-419F-953E-4088938CAA8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99994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6944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42682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34729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52210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9960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30789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759478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632706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66702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08607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685555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17CE7E-B093-440E-822D-5A697CBE1D60}" type="datetimeFigureOut">
              <a:rPr lang="en-SG" smtClean="0"/>
              <a:t>13/10/2026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27C073-666D-4A9B-87B5-A85F8452DBD1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76328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8">
            <a:extLst>
              <a:ext uri="{FF2B5EF4-FFF2-40B4-BE49-F238E27FC236}">
                <a16:creationId xmlns:a16="http://schemas.microsoft.com/office/drawing/2014/main" id="{C3F519AD-15C5-CD15-9624-C80E2FDAA307}"/>
              </a:ext>
            </a:extLst>
          </p:cNvPr>
          <p:cNvSpPr/>
          <p:nvPr/>
        </p:nvSpPr>
        <p:spPr>
          <a:xfrm>
            <a:off x="2584175" y="2194558"/>
            <a:ext cx="6600015" cy="2878232"/>
          </a:xfrm>
          <a:custGeom>
            <a:avLst/>
            <a:gdLst/>
            <a:ahLst/>
            <a:cxnLst/>
            <a:rect l="l" t="t" r="r" b="b"/>
            <a:pathLst>
              <a:path w="18566034" h="6803238">
                <a:moveTo>
                  <a:pt x="0" y="0"/>
                </a:moveTo>
                <a:lnTo>
                  <a:pt x="18566034" y="0"/>
                </a:lnTo>
                <a:lnTo>
                  <a:pt x="18566034" y="6803238"/>
                </a:lnTo>
                <a:lnTo>
                  <a:pt x="0" y="6803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b="-153545"/>
            </a:stretch>
          </a:blipFill>
        </p:spPr>
        <p:txBody>
          <a:bodyPr/>
          <a:lstStyle/>
          <a:p>
            <a:pPr defTabSz="457211"/>
            <a:endParaRPr lang="en-SG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852CCC-F560-344B-1C74-CC4CB0F03B08}"/>
              </a:ext>
            </a:extLst>
          </p:cNvPr>
          <p:cNvSpPr txBox="1"/>
          <p:nvPr/>
        </p:nvSpPr>
        <p:spPr>
          <a:xfrm>
            <a:off x="15315" y="-2211"/>
            <a:ext cx="6520952" cy="707886"/>
          </a:xfrm>
          <a:prstGeom prst="rect">
            <a:avLst/>
          </a:prstGeom>
          <a:solidFill>
            <a:schemeClr val="tx2">
              <a:lumMod val="25000"/>
              <a:lumOff val="75000"/>
              <a:alpha val="76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1600" kern="0" dirty="0">
                <a:solidFill>
                  <a:prstClr val="black"/>
                </a:solidFill>
                <a:latin typeface="Arial"/>
              </a:rPr>
              <a:t> </a:t>
            </a:r>
            <a:r>
              <a:rPr lang="en-SG" sz="1600" b="1" kern="0" dirty="0">
                <a:solidFill>
                  <a:prstClr val="black"/>
                </a:solidFill>
                <a:latin typeface="Arial"/>
              </a:rPr>
              <a:t>(16 ARIAL) APMEC SAMPLE TITLE</a:t>
            </a:r>
          </a:p>
          <a:p>
            <a:pPr algn="ctr"/>
            <a:r>
              <a:rPr lang="en-SG" sz="800" b="1" kern="0" dirty="0">
                <a:solidFill>
                  <a:prstClr val="black"/>
                </a:solidFill>
                <a:latin typeface="Arial"/>
              </a:rPr>
              <a:t> 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(8 Arial) </a:t>
            </a:r>
            <a:r>
              <a:rPr lang="en-SG" sz="800" b="1" kern="0" dirty="0">
                <a:solidFill>
                  <a:prstClr val="black"/>
                </a:solidFill>
                <a:latin typeface="Arial"/>
              </a:rPr>
              <a:t>Presenting Author in Bold </a:t>
            </a:r>
            <a:r>
              <a:rPr lang="en-SG" sz="800" b="1" kern="0" baseline="30000" dirty="0">
                <a:solidFill>
                  <a:prstClr val="black"/>
                </a:solidFill>
                <a:latin typeface="Arial"/>
              </a:rPr>
              <a:t>1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,</a:t>
            </a:r>
            <a:r>
              <a:rPr lang="en-SG" sz="800" b="1" kern="0" dirty="0">
                <a:solidFill>
                  <a:prstClr val="black"/>
                </a:solidFill>
                <a:latin typeface="Arial"/>
              </a:rPr>
              <a:t> 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Author B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2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, Author C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3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, Author D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4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, Author E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5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 , Author F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6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 </a:t>
            </a:r>
          </a:p>
          <a:p>
            <a:pPr algn="ctr"/>
            <a:r>
              <a:rPr lang="en-SG" sz="800" kern="0" dirty="0">
                <a:solidFill>
                  <a:prstClr val="black"/>
                </a:solidFill>
                <a:latin typeface="Arial"/>
              </a:rPr>
              <a:t>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1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Department, Institution, Country,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2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Institution, Country,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3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Institution, Country,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4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Institution, Country,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5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Institution, Country, </a:t>
            </a:r>
            <a:r>
              <a:rPr lang="en-SG" sz="800" kern="0" baseline="30000" dirty="0">
                <a:solidFill>
                  <a:prstClr val="black"/>
                </a:solidFill>
                <a:latin typeface="Arial"/>
              </a:rPr>
              <a:t>6</a:t>
            </a:r>
            <a:r>
              <a:rPr lang="en-SG" sz="800" kern="0" dirty="0">
                <a:solidFill>
                  <a:prstClr val="black"/>
                </a:solidFill>
                <a:latin typeface="Arial"/>
              </a:rPr>
              <a:t>Institution, Country</a:t>
            </a:r>
          </a:p>
          <a:p>
            <a:pPr algn="ctr"/>
            <a:r>
              <a:rPr lang="en-SG" sz="800" kern="0" dirty="0">
                <a:solidFill>
                  <a:prstClr val="black"/>
                </a:solidFill>
                <a:latin typeface="Arial"/>
              </a:rPr>
              <a:t> </a:t>
            </a:r>
            <a:endParaRPr lang="en-SG" sz="8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EA5B7F-A2F5-78B1-F5CD-750731352451}"/>
              </a:ext>
            </a:extLst>
          </p:cNvPr>
          <p:cNvSpPr txBox="1"/>
          <p:nvPr/>
        </p:nvSpPr>
        <p:spPr>
          <a:xfrm>
            <a:off x="135172" y="851948"/>
            <a:ext cx="1741337" cy="253916"/>
          </a:xfrm>
          <a:prstGeom prst="rect">
            <a:avLst/>
          </a:prstGeom>
          <a:solidFill>
            <a:schemeClr val="accent2">
              <a:alpha val="5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kern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(10.5 Arial)</a:t>
            </a:r>
            <a:endParaRPr lang="en-SG" sz="1050" kern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222AA5-5F50-5BF4-1E64-5A9610AF7155}"/>
              </a:ext>
            </a:extLst>
          </p:cNvPr>
          <p:cNvSpPr txBox="1"/>
          <p:nvPr/>
        </p:nvSpPr>
        <p:spPr>
          <a:xfrm>
            <a:off x="166114" y="3094415"/>
            <a:ext cx="1710395" cy="253916"/>
          </a:xfrm>
          <a:prstGeom prst="rect">
            <a:avLst/>
          </a:prstGeom>
          <a:solidFill>
            <a:schemeClr val="accent2">
              <a:alpha val="58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5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Methodology (10.5 </a:t>
            </a:r>
            <a:r>
              <a:rPr lang="en-US"/>
              <a:t>Arial)</a:t>
            </a:r>
            <a:endParaRPr lang="en-SG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321BBA-C9FA-EDB3-4659-7994506994BF}"/>
              </a:ext>
            </a:extLst>
          </p:cNvPr>
          <p:cNvSpPr txBox="1"/>
          <p:nvPr/>
        </p:nvSpPr>
        <p:spPr>
          <a:xfrm>
            <a:off x="4609044" y="851948"/>
            <a:ext cx="1553219" cy="253916"/>
          </a:xfrm>
          <a:prstGeom prst="rect">
            <a:avLst/>
          </a:prstGeom>
          <a:solidFill>
            <a:schemeClr val="accent2">
              <a:alpha val="58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5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Results (10.5 Arial)</a:t>
            </a:r>
            <a:endParaRPr lang="en-S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58E398-8572-86AC-B771-129EBFD7E4F6}"/>
              </a:ext>
            </a:extLst>
          </p:cNvPr>
          <p:cNvSpPr txBox="1"/>
          <p:nvPr/>
        </p:nvSpPr>
        <p:spPr>
          <a:xfrm>
            <a:off x="4607731" y="3453234"/>
            <a:ext cx="1673537" cy="253916"/>
          </a:xfrm>
          <a:prstGeom prst="rect">
            <a:avLst/>
          </a:prstGeom>
          <a:solidFill>
            <a:schemeClr val="accent2">
              <a:alpha val="58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050" ker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Conclusion (10.5 Arial)</a:t>
            </a:r>
            <a:endParaRPr lang="en-SG" dirty="0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6C4E1EC0-BF0C-5DB9-BFC9-7EA75A027D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467" y="1186181"/>
            <a:ext cx="1736723" cy="103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C1D8D33B-83BF-C684-CAEF-40264D422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467" y="2344076"/>
            <a:ext cx="1736723" cy="103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Freeform 34">
            <a:extLst>
              <a:ext uri="{FF2B5EF4-FFF2-40B4-BE49-F238E27FC236}">
                <a16:creationId xmlns:a16="http://schemas.microsoft.com/office/drawing/2014/main" id="{FE8ECD54-5226-28F3-0E8C-3A889FDE1C1A}"/>
              </a:ext>
            </a:extLst>
          </p:cNvPr>
          <p:cNvSpPr/>
          <p:nvPr/>
        </p:nvSpPr>
        <p:spPr>
          <a:xfrm>
            <a:off x="137098" y="1162881"/>
            <a:ext cx="4315903" cy="1699589"/>
          </a:xfrm>
          <a:custGeom>
            <a:avLst/>
            <a:gdLst>
              <a:gd name="csX0" fmla="*/ 0 w 4403273"/>
              <a:gd name="csY0" fmla="*/ 399463 h 1691638"/>
              <a:gd name="csX1" fmla="*/ 399463 w 4403273"/>
              <a:gd name="csY1" fmla="*/ 0 h 1691638"/>
              <a:gd name="csX2" fmla="*/ 4003810 w 4403273"/>
              <a:gd name="csY2" fmla="*/ 0 h 1691638"/>
              <a:gd name="csX3" fmla="*/ 4403273 w 4403273"/>
              <a:gd name="csY3" fmla="*/ 399463 h 1691638"/>
              <a:gd name="csX4" fmla="*/ 4403273 w 4403273"/>
              <a:gd name="csY4" fmla="*/ 1292175 h 1691638"/>
              <a:gd name="csX5" fmla="*/ 4003810 w 4403273"/>
              <a:gd name="csY5" fmla="*/ 1691638 h 1691638"/>
              <a:gd name="csX6" fmla="*/ 399463 w 4403273"/>
              <a:gd name="csY6" fmla="*/ 1691638 h 1691638"/>
              <a:gd name="csX7" fmla="*/ 0 w 4403273"/>
              <a:gd name="csY7" fmla="*/ 1292175 h 1691638"/>
              <a:gd name="csX8" fmla="*/ 0 w 4403273"/>
              <a:gd name="csY8" fmla="*/ 399463 h 1691638"/>
              <a:gd name="csX0" fmla="*/ 0 w 4410632"/>
              <a:gd name="csY0" fmla="*/ 399463 h 1691638"/>
              <a:gd name="csX1" fmla="*/ 399463 w 4410632"/>
              <a:gd name="csY1" fmla="*/ 0 h 1691638"/>
              <a:gd name="csX2" fmla="*/ 4242349 w 4410632"/>
              <a:gd name="csY2" fmla="*/ 0 h 1691638"/>
              <a:gd name="csX3" fmla="*/ 4403273 w 4410632"/>
              <a:gd name="csY3" fmla="*/ 399463 h 1691638"/>
              <a:gd name="csX4" fmla="*/ 4403273 w 4410632"/>
              <a:gd name="csY4" fmla="*/ 1292175 h 1691638"/>
              <a:gd name="csX5" fmla="*/ 4003810 w 4410632"/>
              <a:gd name="csY5" fmla="*/ 1691638 h 1691638"/>
              <a:gd name="csX6" fmla="*/ 399463 w 4410632"/>
              <a:gd name="csY6" fmla="*/ 1691638 h 1691638"/>
              <a:gd name="csX7" fmla="*/ 0 w 4410632"/>
              <a:gd name="csY7" fmla="*/ 1292175 h 1691638"/>
              <a:gd name="csX8" fmla="*/ 0 w 4410632"/>
              <a:gd name="csY8" fmla="*/ 399463 h 1691638"/>
              <a:gd name="csX0" fmla="*/ 0 w 4413047"/>
              <a:gd name="csY0" fmla="*/ 399463 h 1691638"/>
              <a:gd name="csX1" fmla="*/ 399463 w 4413047"/>
              <a:gd name="csY1" fmla="*/ 0 h 1691638"/>
              <a:gd name="csX2" fmla="*/ 4242349 w 4413047"/>
              <a:gd name="csY2" fmla="*/ 0 h 1691638"/>
              <a:gd name="csX3" fmla="*/ 4403273 w 4413047"/>
              <a:gd name="csY3" fmla="*/ 399463 h 1691638"/>
              <a:gd name="csX4" fmla="*/ 4403273 w 4413047"/>
              <a:gd name="csY4" fmla="*/ 1292175 h 1691638"/>
              <a:gd name="csX5" fmla="*/ 4250301 w 4413047"/>
              <a:gd name="csY5" fmla="*/ 1691638 h 1691638"/>
              <a:gd name="csX6" fmla="*/ 399463 w 4413047"/>
              <a:gd name="csY6" fmla="*/ 1691638 h 1691638"/>
              <a:gd name="csX7" fmla="*/ 0 w 4413047"/>
              <a:gd name="csY7" fmla="*/ 1292175 h 1691638"/>
              <a:gd name="csX8" fmla="*/ 0 w 4413047"/>
              <a:gd name="csY8" fmla="*/ 399463 h 1691638"/>
              <a:gd name="csX0" fmla="*/ 5274 w 4418321"/>
              <a:gd name="csY0" fmla="*/ 399463 h 1691638"/>
              <a:gd name="csX1" fmla="*/ 174150 w 4418321"/>
              <a:gd name="csY1" fmla="*/ 7951 h 1691638"/>
              <a:gd name="csX2" fmla="*/ 4247623 w 4418321"/>
              <a:gd name="csY2" fmla="*/ 0 h 1691638"/>
              <a:gd name="csX3" fmla="*/ 4408547 w 4418321"/>
              <a:gd name="csY3" fmla="*/ 399463 h 1691638"/>
              <a:gd name="csX4" fmla="*/ 4408547 w 4418321"/>
              <a:gd name="csY4" fmla="*/ 1292175 h 1691638"/>
              <a:gd name="csX5" fmla="*/ 4255575 w 4418321"/>
              <a:gd name="csY5" fmla="*/ 1691638 h 1691638"/>
              <a:gd name="csX6" fmla="*/ 404737 w 4418321"/>
              <a:gd name="csY6" fmla="*/ 1691638 h 1691638"/>
              <a:gd name="csX7" fmla="*/ 5274 w 4418321"/>
              <a:gd name="csY7" fmla="*/ 1292175 h 1691638"/>
              <a:gd name="csX8" fmla="*/ 5274 w 4418321"/>
              <a:gd name="csY8" fmla="*/ 399463 h 1691638"/>
              <a:gd name="csX0" fmla="*/ 5274 w 4418321"/>
              <a:gd name="csY0" fmla="*/ 399463 h 1699589"/>
              <a:gd name="csX1" fmla="*/ 174150 w 4418321"/>
              <a:gd name="csY1" fmla="*/ 7951 h 1699589"/>
              <a:gd name="csX2" fmla="*/ 4247623 w 4418321"/>
              <a:gd name="csY2" fmla="*/ 0 h 1699589"/>
              <a:gd name="csX3" fmla="*/ 4408547 w 4418321"/>
              <a:gd name="csY3" fmla="*/ 399463 h 1699589"/>
              <a:gd name="csX4" fmla="*/ 4408547 w 4418321"/>
              <a:gd name="csY4" fmla="*/ 1292175 h 1699589"/>
              <a:gd name="csX5" fmla="*/ 4255575 w 4418321"/>
              <a:gd name="csY5" fmla="*/ 1691638 h 1699589"/>
              <a:gd name="csX6" fmla="*/ 221857 w 4418321"/>
              <a:gd name="csY6" fmla="*/ 1699589 h 1699589"/>
              <a:gd name="csX7" fmla="*/ 5274 w 4418321"/>
              <a:gd name="csY7" fmla="*/ 1292175 h 1699589"/>
              <a:gd name="csX8" fmla="*/ 5274 w 4418321"/>
              <a:gd name="csY8" fmla="*/ 399463 h 169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418321" h="1699589">
                <a:moveTo>
                  <a:pt x="5274" y="399463"/>
                </a:moveTo>
                <a:cubicBezTo>
                  <a:pt x="5274" y="178846"/>
                  <a:pt x="-46467" y="7951"/>
                  <a:pt x="174150" y="7951"/>
                </a:cubicBezTo>
                <a:lnTo>
                  <a:pt x="4247623" y="0"/>
                </a:lnTo>
                <a:cubicBezTo>
                  <a:pt x="4468240" y="0"/>
                  <a:pt x="4408547" y="178846"/>
                  <a:pt x="4408547" y="399463"/>
                </a:cubicBezTo>
                <a:lnTo>
                  <a:pt x="4408547" y="1292175"/>
                </a:lnTo>
                <a:cubicBezTo>
                  <a:pt x="4408547" y="1512792"/>
                  <a:pt x="4476192" y="1691638"/>
                  <a:pt x="4255575" y="1691638"/>
                </a:cubicBezTo>
                <a:lnTo>
                  <a:pt x="221857" y="1699589"/>
                </a:lnTo>
                <a:cubicBezTo>
                  <a:pt x="1240" y="1699589"/>
                  <a:pt x="5274" y="1512792"/>
                  <a:pt x="5274" y="1292175"/>
                </a:cubicBezTo>
                <a:lnTo>
                  <a:pt x="5274" y="399463"/>
                </a:lnTo>
                <a:close/>
              </a:path>
            </a:pathLst>
          </a:custGeom>
          <a:solidFill>
            <a:srgbClr val="FFC000">
              <a:alpha val="23000"/>
            </a:srgbClr>
          </a:solidFill>
        </p:spPr>
        <p:txBody>
          <a:bodyPr/>
          <a:lstStyle/>
          <a:p>
            <a:pPr algn="just"/>
            <a:r>
              <a:rPr lang="en-SG" sz="800" dirty="0">
                <a:solidFill>
                  <a:prstClr val="black"/>
                </a:solidFill>
                <a:latin typeface="Arial"/>
              </a:rPr>
              <a:t>(At least 8 Arial) </a:t>
            </a:r>
          </a:p>
          <a:p>
            <a:pPr algn="just"/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Aim for 3–5 succinct points. 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Use keywords and short phrases rather than paragraphs.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Focus on background, gap(s) in literature and the aim(s) of your study.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US" sz="800" dirty="0">
                <a:solidFill>
                  <a:prstClr val="black"/>
                </a:solidFill>
                <a:latin typeface="Arial"/>
              </a:rPr>
              <a:t>In general, recordings with overlapping animations that collectively present content exceeding a single slide will not be uploaded.</a:t>
            </a:r>
            <a:endParaRPr lang="en-SG" sz="7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8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8" name="Freeform 34">
            <a:extLst>
              <a:ext uri="{FF2B5EF4-FFF2-40B4-BE49-F238E27FC236}">
                <a16:creationId xmlns:a16="http://schemas.microsoft.com/office/drawing/2014/main" id="{5732D65B-06E0-825D-1CDF-9DB25C54A215}"/>
              </a:ext>
            </a:extLst>
          </p:cNvPr>
          <p:cNvSpPr/>
          <p:nvPr/>
        </p:nvSpPr>
        <p:spPr>
          <a:xfrm>
            <a:off x="160777" y="3421465"/>
            <a:ext cx="4284272" cy="1391895"/>
          </a:xfrm>
          <a:custGeom>
            <a:avLst/>
            <a:gdLst>
              <a:gd name="csX0" fmla="*/ 0 w 4403273"/>
              <a:gd name="csY0" fmla="*/ 285913 h 1210776"/>
              <a:gd name="csX1" fmla="*/ 285913 w 4403273"/>
              <a:gd name="csY1" fmla="*/ 0 h 1210776"/>
              <a:gd name="csX2" fmla="*/ 4117360 w 4403273"/>
              <a:gd name="csY2" fmla="*/ 0 h 1210776"/>
              <a:gd name="csX3" fmla="*/ 4403273 w 4403273"/>
              <a:gd name="csY3" fmla="*/ 285913 h 1210776"/>
              <a:gd name="csX4" fmla="*/ 4403273 w 4403273"/>
              <a:gd name="csY4" fmla="*/ 924863 h 1210776"/>
              <a:gd name="csX5" fmla="*/ 4117360 w 4403273"/>
              <a:gd name="csY5" fmla="*/ 1210776 h 1210776"/>
              <a:gd name="csX6" fmla="*/ 285913 w 4403273"/>
              <a:gd name="csY6" fmla="*/ 1210776 h 1210776"/>
              <a:gd name="csX7" fmla="*/ 0 w 4403273"/>
              <a:gd name="csY7" fmla="*/ 924863 h 1210776"/>
              <a:gd name="csX8" fmla="*/ 0 w 4403273"/>
              <a:gd name="csY8" fmla="*/ 285913 h 1210776"/>
              <a:gd name="csX0" fmla="*/ 0 w 4403273"/>
              <a:gd name="csY0" fmla="*/ 285913 h 1210776"/>
              <a:gd name="csX1" fmla="*/ 285913 w 4403273"/>
              <a:gd name="csY1" fmla="*/ 0 h 1210776"/>
              <a:gd name="csX2" fmla="*/ 4244580 w 4403273"/>
              <a:gd name="csY2" fmla="*/ 0 h 1210776"/>
              <a:gd name="csX3" fmla="*/ 4403273 w 4403273"/>
              <a:gd name="csY3" fmla="*/ 285913 h 1210776"/>
              <a:gd name="csX4" fmla="*/ 4403273 w 4403273"/>
              <a:gd name="csY4" fmla="*/ 924863 h 1210776"/>
              <a:gd name="csX5" fmla="*/ 4117360 w 4403273"/>
              <a:gd name="csY5" fmla="*/ 1210776 h 1210776"/>
              <a:gd name="csX6" fmla="*/ 285913 w 4403273"/>
              <a:gd name="csY6" fmla="*/ 1210776 h 1210776"/>
              <a:gd name="csX7" fmla="*/ 0 w 4403273"/>
              <a:gd name="csY7" fmla="*/ 924863 h 1210776"/>
              <a:gd name="csX8" fmla="*/ 0 w 4403273"/>
              <a:gd name="csY8" fmla="*/ 285913 h 1210776"/>
              <a:gd name="csX0" fmla="*/ 0 w 4409792"/>
              <a:gd name="csY0" fmla="*/ 285913 h 1210776"/>
              <a:gd name="csX1" fmla="*/ 285913 w 4409792"/>
              <a:gd name="csY1" fmla="*/ 0 h 1210776"/>
              <a:gd name="csX2" fmla="*/ 4244580 w 4409792"/>
              <a:gd name="csY2" fmla="*/ 0 h 1210776"/>
              <a:gd name="csX3" fmla="*/ 4403273 w 4409792"/>
              <a:gd name="csY3" fmla="*/ 285913 h 1210776"/>
              <a:gd name="csX4" fmla="*/ 4403273 w 4409792"/>
              <a:gd name="csY4" fmla="*/ 924863 h 1210776"/>
              <a:gd name="csX5" fmla="*/ 4292289 w 4409792"/>
              <a:gd name="csY5" fmla="*/ 1210776 h 1210776"/>
              <a:gd name="csX6" fmla="*/ 285913 w 4409792"/>
              <a:gd name="csY6" fmla="*/ 1210776 h 1210776"/>
              <a:gd name="csX7" fmla="*/ 0 w 4409792"/>
              <a:gd name="csY7" fmla="*/ 924863 h 1210776"/>
              <a:gd name="csX8" fmla="*/ 0 w 4409792"/>
              <a:gd name="csY8" fmla="*/ 285913 h 1210776"/>
              <a:gd name="csX0" fmla="*/ 0 w 4409792"/>
              <a:gd name="csY0" fmla="*/ 285913 h 1226678"/>
              <a:gd name="csX1" fmla="*/ 285913 w 4409792"/>
              <a:gd name="csY1" fmla="*/ 0 h 1226678"/>
              <a:gd name="csX2" fmla="*/ 4244580 w 4409792"/>
              <a:gd name="csY2" fmla="*/ 0 h 1226678"/>
              <a:gd name="csX3" fmla="*/ 4403273 w 4409792"/>
              <a:gd name="csY3" fmla="*/ 285913 h 1226678"/>
              <a:gd name="csX4" fmla="*/ 4403273 w 4409792"/>
              <a:gd name="csY4" fmla="*/ 924863 h 1226678"/>
              <a:gd name="csX5" fmla="*/ 4292289 w 4409792"/>
              <a:gd name="csY5" fmla="*/ 1210776 h 1226678"/>
              <a:gd name="csX6" fmla="*/ 182546 w 4409792"/>
              <a:gd name="csY6" fmla="*/ 1226678 h 1226678"/>
              <a:gd name="csX7" fmla="*/ 0 w 4409792"/>
              <a:gd name="csY7" fmla="*/ 924863 h 1226678"/>
              <a:gd name="csX8" fmla="*/ 0 w 4409792"/>
              <a:gd name="csY8" fmla="*/ 285913 h 1226678"/>
              <a:gd name="csX0" fmla="*/ 0 w 4409792"/>
              <a:gd name="csY0" fmla="*/ 285913 h 1226678"/>
              <a:gd name="csX1" fmla="*/ 174594 w 4409792"/>
              <a:gd name="csY1" fmla="*/ 15903 h 1226678"/>
              <a:gd name="csX2" fmla="*/ 4244580 w 4409792"/>
              <a:gd name="csY2" fmla="*/ 0 h 1226678"/>
              <a:gd name="csX3" fmla="*/ 4403273 w 4409792"/>
              <a:gd name="csY3" fmla="*/ 285913 h 1226678"/>
              <a:gd name="csX4" fmla="*/ 4403273 w 4409792"/>
              <a:gd name="csY4" fmla="*/ 924863 h 1226678"/>
              <a:gd name="csX5" fmla="*/ 4292289 w 4409792"/>
              <a:gd name="csY5" fmla="*/ 1210776 h 1226678"/>
              <a:gd name="csX6" fmla="*/ 182546 w 4409792"/>
              <a:gd name="csY6" fmla="*/ 1226678 h 1226678"/>
              <a:gd name="csX7" fmla="*/ 0 w 4409792"/>
              <a:gd name="csY7" fmla="*/ 924863 h 1226678"/>
              <a:gd name="csX8" fmla="*/ 0 w 4409792"/>
              <a:gd name="csY8" fmla="*/ 285913 h 12266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409792" h="1226678">
                <a:moveTo>
                  <a:pt x="0" y="285913"/>
                </a:moveTo>
                <a:cubicBezTo>
                  <a:pt x="0" y="128008"/>
                  <a:pt x="16689" y="15903"/>
                  <a:pt x="174594" y="15903"/>
                </a:cubicBezTo>
                <a:lnTo>
                  <a:pt x="4244580" y="0"/>
                </a:lnTo>
                <a:cubicBezTo>
                  <a:pt x="4402485" y="0"/>
                  <a:pt x="4403273" y="128008"/>
                  <a:pt x="4403273" y="285913"/>
                </a:cubicBezTo>
                <a:lnTo>
                  <a:pt x="4403273" y="924863"/>
                </a:lnTo>
                <a:cubicBezTo>
                  <a:pt x="4403273" y="1082768"/>
                  <a:pt x="4450194" y="1210776"/>
                  <a:pt x="4292289" y="1210776"/>
                </a:cubicBezTo>
                <a:lnTo>
                  <a:pt x="182546" y="1226678"/>
                </a:lnTo>
                <a:cubicBezTo>
                  <a:pt x="24641" y="1226678"/>
                  <a:pt x="0" y="1082768"/>
                  <a:pt x="0" y="924863"/>
                </a:cubicBezTo>
                <a:lnTo>
                  <a:pt x="0" y="285913"/>
                </a:lnTo>
                <a:close/>
              </a:path>
            </a:pathLst>
          </a:custGeom>
          <a:solidFill>
            <a:srgbClr val="FFC000">
              <a:alpha val="23000"/>
            </a:srgbClr>
          </a:solidFill>
        </p:spPr>
        <p:txBody>
          <a:bodyPr/>
          <a:lstStyle/>
          <a:p>
            <a:pPr algn="just"/>
            <a:r>
              <a:rPr lang="en-SG" sz="800" dirty="0">
                <a:solidFill>
                  <a:prstClr val="black"/>
                </a:solidFill>
                <a:latin typeface="Arial"/>
              </a:rPr>
              <a:t>(At least 8 Arial)</a:t>
            </a:r>
          </a:p>
          <a:p>
            <a:pPr algn="just"/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Aim for succinct points. 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Use keywords and short phrases rather than paragraphs.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I</a:t>
            </a:r>
            <a:r>
              <a:rPr lang="en-US" sz="800" dirty="0" err="1">
                <a:solidFill>
                  <a:prstClr val="black"/>
                </a:solidFill>
                <a:latin typeface="Arial"/>
              </a:rPr>
              <a:t>nclude</a:t>
            </a:r>
            <a:r>
              <a:rPr lang="en-US" sz="800" dirty="0">
                <a:solidFill>
                  <a:prstClr val="black"/>
                </a:solidFill>
                <a:latin typeface="Arial"/>
              </a:rPr>
              <a:t> study design, sample size, data collection and analysis method (where applicable).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800" b="1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800" b="1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800" b="1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8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7C0B52CE-ABEB-E155-0845-85C4DFC40BE8}"/>
              </a:ext>
            </a:extLst>
          </p:cNvPr>
          <p:cNvSpPr/>
          <p:nvPr/>
        </p:nvSpPr>
        <p:spPr>
          <a:xfrm>
            <a:off x="4572001" y="1164107"/>
            <a:ext cx="2637467" cy="2145841"/>
          </a:xfrm>
          <a:custGeom>
            <a:avLst/>
            <a:gdLst>
              <a:gd name="csX0" fmla="*/ 0 w 2383023"/>
              <a:gd name="csY0" fmla="*/ 506719 h 2145841"/>
              <a:gd name="csX1" fmla="*/ 506719 w 2383023"/>
              <a:gd name="csY1" fmla="*/ 0 h 2145841"/>
              <a:gd name="csX2" fmla="*/ 1876304 w 2383023"/>
              <a:gd name="csY2" fmla="*/ 0 h 2145841"/>
              <a:gd name="csX3" fmla="*/ 2383023 w 2383023"/>
              <a:gd name="csY3" fmla="*/ 506719 h 2145841"/>
              <a:gd name="csX4" fmla="*/ 2383023 w 2383023"/>
              <a:gd name="csY4" fmla="*/ 1639122 h 2145841"/>
              <a:gd name="csX5" fmla="*/ 1876304 w 2383023"/>
              <a:gd name="csY5" fmla="*/ 2145841 h 2145841"/>
              <a:gd name="csX6" fmla="*/ 506719 w 2383023"/>
              <a:gd name="csY6" fmla="*/ 2145841 h 2145841"/>
              <a:gd name="csX7" fmla="*/ 0 w 2383023"/>
              <a:gd name="csY7" fmla="*/ 1639122 h 2145841"/>
              <a:gd name="csX8" fmla="*/ 0 w 2383023"/>
              <a:gd name="csY8" fmla="*/ 506719 h 2145841"/>
              <a:gd name="csX0" fmla="*/ 3715 w 2386738"/>
              <a:gd name="csY0" fmla="*/ 506719 h 2145841"/>
              <a:gd name="csX1" fmla="*/ 232138 w 2386738"/>
              <a:gd name="csY1" fmla="*/ 0 h 2145841"/>
              <a:gd name="csX2" fmla="*/ 1880019 w 2386738"/>
              <a:gd name="csY2" fmla="*/ 0 h 2145841"/>
              <a:gd name="csX3" fmla="*/ 2386738 w 2386738"/>
              <a:gd name="csY3" fmla="*/ 506719 h 2145841"/>
              <a:gd name="csX4" fmla="*/ 2386738 w 2386738"/>
              <a:gd name="csY4" fmla="*/ 1639122 h 2145841"/>
              <a:gd name="csX5" fmla="*/ 1880019 w 2386738"/>
              <a:gd name="csY5" fmla="*/ 2145841 h 2145841"/>
              <a:gd name="csX6" fmla="*/ 510434 w 2386738"/>
              <a:gd name="csY6" fmla="*/ 2145841 h 2145841"/>
              <a:gd name="csX7" fmla="*/ 3715 w 2386738"/>
              <a:gd name="csY7" fmla="*/ 1639122 h 2145841"/>
              <a:gd name="csX8" fmla="*/ 3715 w 2386738"/>
              <a:gd name="csY8" fmla="*/ 506719 h 2145841"/>
              <a:gd name="csX0" fmla="*/ 3715 w 2386740"/>
              <a:gd name="csY0" fmla="*/ 506719 h 2145841"/>
              <a:gd name="csX1" fmla="*/ 232138 w 2386740"/>
              <a:gd name="csY1" fmla="*/ 0 h 2145841"/>
              <a:gd name="csX2" fmla="*/ 2110607 w 2386740"/>
              <a:gd name="csY2" fmla="*/ 15902 h 2145841"/>
              <a:gd name="csX3" fmla="*/ 2386738 w 2386740"/>
              <a:gd name="csY3" fmla="*/ 506719 h 2145841"/>
              <a:gd name="csX4" fmla="*/ 2386738 w 2386740"/>
              <a:gd name="csY4" fmla="*/ 1639122 h 2145841"/>
              <a:gd name="csX5" fmla="*/ 1880019 w 2386740"/>
              <a:gd name="csY5" fmla="*/ 2145841 h 2145841"/>
              <a:gd name="csX6" fmla="*/ 510434 w 2386740"/>
              <a:gd name="csY6" fmla="*/ 2145841 h 2145841"/>
              <a:gd name="csX7" fmla="*/ 3715 w 2386740"/>
              <a:gd name="csY7" fmla="*/ 1639122 h 2145841"/>
              <a:gd name="csX8" fmla="*/ 3715 w 2386740"/>
              <a:gd name="csY8" fmla="*/ 506719 h 2145841"/>
              <a:gd name="csX0" fmla="*/ 3715 w 2386740"/>
              <a:gd name="csY0" fmla="*/ 506719 h 2145841"/>
              <a:gd name="csX1" fmla="*/ 232138 w 2386740"/>
              <a:gd name="csY1" fmla="*/ 0 h 2145841"/>
              <a:gd name="csX2" fmla="*/ 2110607 w 2386740"/>
              <a:gd name="csY2" fmla="*/ 15902 h 2145841"/>
              <a:gd name="csX3" fmla="*/ 2386738 w 2386740"/>
              <a:gd name="csY3" fmla="*/ 506719 h 2145841"/>
              <a:gd name="csX4" fmla="*/ 2386738 w 2386740"/>
              <a:gd name="csY4" fmla="*/ 1639122 h 2145841"/>
              <a:gd name="csX5" fmla="*/ 2102655 w 2386740"/>
              <a:gd name="csY5" fmla="*/ 2145841 h 2145841"/>
              <a:gd name="csX6" fmla="*/ 510434 w 2386740"/>
              <a:gd name="csY6" fmla="*/ 2145841 h 2145841"/>
              <a:gd name="csX7" fmla="*/ 3715 w 2386740"/>
              <a:gd name="csY7" fmla="*/ 1639122 h 2145841"/>
              <a:gd name="csX8" fmla="*/ 3715 w 2386740"/>
              <a:gd name="csY8" fmla="*/ 506719 h 2145841"/>
              <a:gd name="csX0" fmla="*/ 3715 w 2386740"/>
              <a:gd name="csY0" fmla="*/ 506719 h 2145841"/>
              <a:gd name="csX1" fmla="*/ 232138 w 2386740"/>
              <a:gd name="csY1" fmla="*/ 0 h 2145841"/>
              <a:gd name="csX2" fmla="*/ 2110607 w 2386740"/>
              <a:gd name="csY2" fmla="*/ 15902 h 2145841"/>
              <a:gd name="csX3" fmla="*/ 2386738 w 2386740"/>
              <a:gd name="csY3" fmla="*/ 506719 h 2145841"/>
              <a:gd name="csX4" fmla="*/ 2386738 w 2386740"/>
              <a:gd name="csY4" fmla="*/ 1639122 h 2145841"/>
              <a:gd name="csX5" fmla="*/ 2102655 w 2386740"/>
              <a:gd name="csY5" fmla="*/ 2145841 h 2145841"/>
              <a:gd name="csX6" fmla="*/ 287798 w 2386740"/>
              <a:gd name="csY6" fmla="*/ 2145841 h 2145841"/>
              <a:gd name="csX7" fmla="*/ 3715 w 2386740"/>
              <a:gd name="csY7" fmla="*/ 1639122 h 2145841"/>
              <a:gd name="csX8" fmla="*/ 3715 w 2386740"/>
              <a:gd name="csY8" fmla="*/ 506719 h 2145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386740" h="2145841">
                <a:moveTo>
                  <a:pt x="3715" y="506719"/>
                </a:moveTo>
                <a:cubicBezTo>
                  <a:pt x="3715" y="226866"/>
                  <a:pt x="-47715" y="0"/>
                  <a:pt x="232138" y="0"/>
                </a:cubicBezTo>
                <a:lnTo>
                  <a:pt x="2110607" y="15902"/>
                </a:lnTo>
                <a:cubicBezTo>
                  <a:pt x="2390460" y="15902"/>
                  <a:pt x="2386738" y="226866"/>
                  <a:pt x="2386738" y="506719"/>
                </a:cubicBezTo>
                <a:lnTo>
                  <a:pt x="2386738" y="1639122"/>
                </a:lnTo>
                <a:cubicBezTo>
                  <a:pt x="2386738" y="1918975"/>
                  <a:pt x="2382508" y="2145841"/>
                  <a:pt x="2102655" y="2145841"/>
                </a:cubicBezTo>
                <a:lnTo>
                  <a:pt x="287798" y="2145841"/>
                </a:lnTo>
                <a:cubicBezTo>
                  <a:pt x="7945" y="2145841"/>
                  <a:pt x="3715" y="1918975"/>
                  <a:pt x="3715" y="1639122"/>
                </a:cubicBezTo>
                <a:lnTo>
                  <a:pt x="3715" y="506719"/>
                </a:lnTo>
                <a:close/>
              </a:path>
            </a:pathLst>
          </a:custGeom>
          <a:solidFill>
            <a:srgbClr val="FFC000">
              <a:alpha val="23000"/>
            </a:srgbClr>
          </a:solidFill>
        </p:spPr>
        <p:txBody>
          <a:bodyPr/>
          <a:lstStyle/>
          <a:p>
            <a:pPr algn="just"/>
            <a:r>
              <a:rPr lang="en-SG" sz="800" dirty="0">
                <a:solidFill>
                  <a:prstClr val="black"/>
                </a:solidFill>
                <a:latin typeface="Arial"/>
              </a:rPr>
              <a:t>(At least 8 Arial) </a:t>
            </a:r>
          </a:p>
          <a:p>
            <a:pPr algn="just"/>
            <a:endParaRPr lang="en-SG" sz="800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Aim for succinct points. 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Use keywords and short phrases rather than paragraphs.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Charts are optional and may be used if they allow a better visualisation and explanation of your findings.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Focus on key findings which address your study aim(s).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US" sz="750" b="1" dirty="0">
              <a:solidFill>
                <a:prstClr val="black"/>
              </a:solidFill>
              <a:latin typeface="Arial"/>
            </a:endParaRPr>
          </a:p>
          <a:p>
            <a:pPr marL="171446" indent="-171446" algn="just">
              <a:buFont typeface="Arial" panose="020B0604020202020204" pitchFamily="34" charset="0"/>
              <a:buChar char="•"/>
            </a:pPr>
            <a:endParaRPr lang="en-SG" sz="7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40" name="Freeform 34">
            <a:extLst>
              <a:ext uri="{FF2B5EF4-FFF2-40B4-BE49-F238E27FC236}">
                <a16:creationId xmlns:a16="http://schemas.microsoft.com/office/drawing/2014/main" id="{6021A519-62C2-A4DD-0333-B75B1BECA071}"/>
              </a:ext>
            </a:extLst>
          </p:cNvPr>
          <p:cNvSpPr/>
          <p:nvPr/>
        </p:nvSpPr>
        <p:spPr>
          <a:xfrm>
            <a:off x="4607731" y="3747071"/>
            <a:ext cx="4367541" cy="1037854"/>
          </a:xfrm>
          <a:custGeom>
            <a:avLst/>
            <a:gdLst>
              <a:gd name="csX0" fmla="*/ 0 w 4403273"/>
              <a:gd name="csY0" fmla="*/ 347526 h 1471695"/>
              <a:gd name="csX1" fmla="*/ 347526 w 4403273"/>
              <a:gd name="csY1" fmla="*/ 0 h 1471695"/>
              <a:gd name="csX2" fmla="*/ 4055747 w 4403273"/>
              <a:gd name="csY2" fmla="*/ 0 h 1471695"/>
              <a:gd name="csX3" fmla="*/ 4403273 w 4403273"/>
              <a:gd name="csY3" fmla="*/ 347526 h 1471695"/>
              <a:gd name="csX4" fmla="*/ 4403273 w 4403273"/>
              <a:gd name="csY4" fmla="*/ 1124169 h 1471695"/>
              <a:gd name="csX5" fmla="*/ 4055747 w 4403273"/>
              <a:gd name="csY5" fmla="*/ 1471695 h 1471695"/>
              <a:gd name="csX6" fmla="*/ 347526 w 4403273"/>
              <a:gd name="csY6" fmla="*/ 1471695 h 1471695"/>
              <a:gd name="csX7" fmla="*/ 0 w 4403273"/>
              <a:gd name="csY7" fmla="*/ 1124169 h 1471695"/>
              <a:gd name="csX8" fmla="*/ 0 w 4403273"/>
              <a:gd name="csY8" fmla="*/ 347526 h 1471695"/>
              <a:gd name="csX0" fmla="*/ 1337 w 4404610"/>
              <a:gd name="csY0" fmla="*/ 347526 h 1471695"/>
              <a:gd name="csX1" fmla="*/ 165983 w 4404610"/>
              <a:gd name="csY1" fmla="*/ 7951 h 1471695"/>
              <a:gd name="csX2" fmla="*/ 4057084 w 4404610"/>
              <a:gd name="csY2" fmla="*/ 0 h 1471695"/>
              <a:gd name="csX3" fmla="*/ 4404610 w 4404610"/>
              <a:gd name="csY3" fmla="*/ 347526 h 1471695"/>
              <a:gd name="csX4" fmla="*/ 4404610 w 4404610"/>
              <a:gd name="csY4" fmla="*/ 1124169 h 1471695"/>
              <a:gd name="csX5" fmla="*/ 4057084 w 4404610"/>
              <a:gd name="csY5" fmla="*/ 1471695 h 1471695"/>
              <a:gd name="csX6" fmla="*/ 348863 w 4404610"/>
              <a:gd name="csY6" fmla="*/ 1471695 h 1471695"/>
              <a:gd name="csX7" fmla="*/ 1337 w 4404610"/>
              <a:gd name="csY7" fmla="*/ 1124169 h 1471695"/>
              <a:gd name="csX8" fmla="*/ 1337 w 4404610"/>
              <a:gd name="csY8" fmla="*/ 347526 h 1471695"/>
              <a:gd name="csX0" fmla="*/ 1337 w 4404610"/>
              <a:gd name="csY0" fmla="*/ 355477 h 1479646"/>
              <a:gd name="csX1" fmla="*/ 165983 w 4404610"/>
              <a:gd name="csY1" fmla="*/ 15902 h 1479646"/>
              <a:gd name="csX2" fmla="*/ 4200207 w 4404610"/>
              <a:gd name="csY2" fmla="*/ 0 h 1479646"/>
              <a:gd name="csX3" fmla="*/ 4404610 w 4404610"/>
              <a:gd name="csY3" fmla="*/ 355477 h 1479646"/>
              <a:gd name="csX4" fmla="*/ 4404610 w 4404610"/>
              <a:gd name="csY4" fmla="*/ 1132120 h 1479646"/>
              <a:gd name="csX5" fmla="*/ 4057084 w 4404610"/>
              <a:gd name="csY5" fmla="*/ 1479646 h 1479646"/>
              <a:gd name="csX6" fmla="*/ 348863 w 4404610"/>
              <a:gd name="csY6" fmla="*/ 1479646 h 1479646"/>
              <a:gd name="csX7" fmla="*/ 1337 w 4404610"/>
              <a:gd name="csY7" fmla="*/ 1132120 h 1479646"/>
              <a:gd name="csX8" fmla="*/ 1337 w 4404610"/>
              <a:gd name="csY8" fmla="*/ 355477 h 1479646"/>
              <a:gd name="csX0" fmla="*/ 1337 w 4404610"/>
              <a:gd name="csY0" fmla="*/ 355477 h 1479646"/>
              <a:gd name="csX1" fmla="*/ 165983 w 4404610"/>
              <a:gd name="csY1" fmla="*/ 15902 h 1479646"/>
              <a:gd name="csX2" fmla="*/ 4200207 w 4404610"/>
              <a:gd name="csY2" fmla="*/ 0 h 1479646"/>
              <a:gd name="csX3" fmla="*/ 4404610 w 4404610"/>
              <a:gd name="csY3" fmla="*/ 355477 h 1479646"/>
              <a:gd name="csX4" fmla="*/ 4404610 w 4404610"/>
              <a:gd name="csY4" fmla="*/ 1132120 h 1479646"/>
              <a:gd name="csX5" fmla="*/ 4200207 w 4404610"/>
              <a:gd name="csY5" fmla="*/ 1471694 h 1479646"/>
              <a:gd name="csX6" fmla="*/ 348863 w 4404610"/>
              <a:gd name="csY6" fmla="*/ 1479646 h 1479646"/>
              <a:gd name="csX7" fmla="*/ 1337 w 4404610"/>
              <a:gd name="csY7" fmla="*/ 1132120 h 1479646"/>
              <a:gd name="csX8" fmla="*/ 1337 w 4404610"/>
              <a:gd name="csY8" fmla="*/ 355477 h 1479646"/>
              <a:gd name="csX0" fmla="*/ 1337 w 4404610"/>
              <a:gd name="csY0" fmla="*/ 355477 h 1479646"/>
              <a:gd name="csX1" fmla="*/ 165983 w 4404610"/>
              <a:gd name="csY1" fmla="*/ 15902 h 1479646"/>
              <a:gd name="csX2" fmla="*/ 4200207 w 4404610"/>
              <a:gd name="csY2" fmla="*/ 0 h 1479646"/>
              <a:gd name="csX3" fmla="*/ 4404610 w 4404610"/>
              <a:gd name="csY3" fmla="*/ 355477 h 1479646"/>
              <a:gd name="csX4" fmla="*/ 4404610 w 4404610"/>
              <a:gd name="csY4" fmla="*/ 1132120 h 1479646"/>
              <a:gd name="csX5" fmla="*/ 4200207 w 4404610"/>
              <a:gd name="csY5" fmla="*/ 1471694 h 1479646"/>
              <a:gd name="csX6" fmla="*/ 189837 w 4404610"/>
              <a:gd name="csY6" fmla="*/ 1479646 h 1479646"/>
              <a:gd name="csX7" fmla="*/ 1337 w 4404610"/>
              <a:gd name="csY7" fmla="*/ 1132120 h 1479646"/>
              <a:gd name="csX8" fmla="*/ 1337 w 4404610"/>
              <a:gd name="csY8" fmla="*/ 355477 h 14796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404610" h="1479646">
                <a:moveTo>
                  <a:pt x="1337" y="355477"/>
                </a:moveTo>
                <a:cubicBezTo>
                  <a:pt x="1337" y="163544"/>
                  <a:pt x="-25950" y="15902"/>
                  <a:pt x="165983" y="15902"/>
                </a:cubicBezTo>
                <a:lnTo>
                  <a:pt x="4200207" y="0"/>
                </a:lnTo>
                <a:cubicBezTo>
                  <a:pt x="4392140" y="0"/>
                  <a:pt x="4404610" y="163544"/>
                  <a:pt x="4404610" y="355477"/>
                </a:cubicBezTo>
                <a:lnTo>
                  <a:pt x="4404610" y="1132120"/>
                </a:lnTo>
                <a:cubicBezTo>
                  <a:pt x="4404610" y="1324053"/>
                  <a:pt x="4392140" y="1471694"/>
                  <a:pt x="4200207" y="1471694"/>
                </a:cubicBezTo>
                <a:lnTo>
                  <a:pt x="189837" y="1479646"/>
                </a:lnTo>
                <a:cubicBezTo>
                  <a:pt x="-2096" y="1479646"/>
                  <a:pt x="1337" y="1324053"/>
                  <a:pt x="1337" y="1132120"/>
                </a:cubicBezTo>
                <a:lnTo>
                  <a:pt x="1337" y="355477"/>
                </a:lnTo>
                <a:close/>
              </a:path>
            </a:pathLst>
          </a:custGeom>
          <a:solidFill>
            <a:srgbClr val="FFC000">
              <a:alpha val="23000"/>
            </a:srgbClr>
          </a:solidFill>
        </p:spPr>
        <p:txBody>
          <a:bodyPr/>
          <a:lstStyle/>
          <a:p>
            <a:pPr algn="just"/>
            <a:r>
              <a:rPr lang="en-SG" sz="800" dirty="0">
                <a:solidFill>
                  <a:prstClr val="black"/>
                </a:solidFill>
                <a:latin typeface="Arial"/>
              </a:rPr>
              <a:t>(At least 8 Arial)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Aim for succinct points. 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Use keywords and short phrases rather than paragraphs.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Summarise key points and relate back to aim(s) of study.</a:t>
            </a:r>
          </a:p>
          <a:p>
            <a:pPr marL="171446" indent="-171446" algn="just">
              <a:buFont typeface="Arial" panose="020B0604020202020204" pitchFamily="34" charset="0"/>
              <a:buChar char="•"/>
            </a:pPr>
            <a:r>
              <a:rPr lang="en-SG" sz="800" dirty="0">
                <a:solidFill>
                  <a:prstClr val="black"/>
                </a:solidFill>
                <a:latin typeface="Arial"/>
              </a:rPr>
              <a:t>Consider implications / recommendations and future studies. </a:t>
            </a:r>
          </a:p>
          <a:p>
            <a:pPr algn="just"/>
            <a:endParaRPr lang="en-SG" sz="700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747F37-6689-3717-28E8-00C6FC39902E}"/>
              </a:ext>
            </a:extLst>
          </p:cNvPr>
          <p:cNvGrpSpPr/>
          <p:nvPr/>
        </p:nvGrpSpPr>
        <p:grpSpPr>
          <a:xfrm>
            <a:off x="6536267" y="1"/>
            <a:ext cx="2607732" cy="705675"/>
            <a:chOff x="3557192" y="940664"/>
            <a:chExt cx="3325300" cy="91440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163EE4F-F86C-2171-D008-B6A6D1FB0B70}"/>
                </a:ext>
              </a:extLst>
            </p:cNvPr>
            <p:cNvSpPr/>
            <p:nvPr/>
          </p:nvSpPr>
          <p:spPr>
            <a:xfrm>
              <a:off x="3557192" y="940664"/>
              <a:ext cx="3325300" cy="914401"/>
            </a:xfrm>
            <a:prstGeom prst="rect">
              <a:avLst/>
            </a:prstGeom>
            <a:solidFill>
              <a:srgbClr val="788B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0BE4C79-A108-BAFE-7206-652D04ED4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79657" y="1045028"/>
              <a:ext cx="3080371" cy="705675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9724551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1168</TotalTime>
  <Words>271</Words>
  <Application>Microsoft Office PowerPoint</Application>
  <PresentationFormat>On-screen Show (16:9)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Caroline Zamora Bersalona</dc:creator>
  <cp:lastModifiedBy>Mook Qian Wen</cp:lastModifiedBy>
  <cp:revision>10</cp:revision>
  <dcterms:created xsi:type="dcterms:W3CDTF">2026-02-11T06:46:24Z</dcterms:created>
  <dcterms:modified xsi:type="dcterms:W3CDTF">2026-10-13T07:11:23Z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567FF94F-802C-4397-8DEF-BCC75A9658FC</vt:lpwstr>
  </property>
  <property fmtid="{D5CDD505-2E9C-101B-9397-08002B2CF9AE}" pid="3" name="ArticulatePath">
    <vt:lpwstr>https://nusu-my.sharepoint.com/personal/medyeos_nus_edu_sg/Documents/Microsoft Teams Chat Files/APMEC Short Communications Template</vt:lpwstr>
  </property>
</Properties>
</file>